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61" r:id="rId5"/>
    <p:sldId id="271" r:id="rId6"/>
    <p:sldId id="259" r:id="rId7"/>
    <p:sldId id="267" r:id="rId8"/>
    <p:sldId id="291" r:id="rId9"/>
    <p:sldId id="264" r:id="rId10"/>
    <p:sldId id="262" r:id="rId11"/>
    <p:sldId id="265" r:id="rId12"/>
    <p:sldId id="268" r:id="rId13"/>
    <p:sldId id="274" r:id="rId14"/>
    <p:sldId id="301" r:id="rId15"/>
    <p:sldId id="266" r:id="rId16"/>
    <p:sldId id="294" r:id="rId17"/>
    <p:sldId id="260" r:id="rId18"/>
    <p:sldId id="287" r:id="rId19"/>
    <p:sldId id="272" r:id="rId20"/>
    <p:sldId id="292" r:id="rId21"/>
    <p:sldId id="293" r:id="rId22"/>
    <p:sldId id="273" r:id="rId23"/>
    <p:sldId id="298" r:id="rId24"/>
    <p:sldId id="290" r:id="rId25"/>
    <p:sldId id="276" r:id="rId26"/>
    <p:sldId id="310" r:id="rId27"/>
    <p:sldId id="285" r:id="rId28"/>
    <p:sldId id="306" r:id="rId29"/>
    <p:sldId id="307" r:id="rId30"/>
    <p:sldId id="295" r:id="rId31"/>
    <p:sldId id="283" r:id="rId32"/>
    <p:sldId id="275" r:id="rId33"/>
    <p:sldId id="308" r:id="rId34"/>
    <p:sldId id="309" r:id="rId35"/>
    <p:sldId id="300" r:id="rId36"/>
    <p:sldId id="302" r:id="rId37"/>
    <p:sldId id="303" r:id="rId38"/>
    <p:sldId id="280" r:id="rId39"/>
    <p:sldId id="296" r:id="rId40"/>
    <p:sldId id="297" r:id="rId41"/>
    <p:sldId id="299" r:id="rId42"/>
    <p:sldId id="288" r:id="rId43"/>
    <p:sldId id="289" r:id="rId44"/>
    <p:sldId id="305" r:id="rId45"/>
    <p:sldId id="30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irdre van Gameren" initials="DvG" lastIdx="1" clrIdx="0">
    <p:extLst>
      <p:ext uri="{19B8F6BF-5375-455C-9EA6-DF929625EA0E}">
        <p15:presenceInfo xmlns:p15="http://schemas.microsoft.com/office/powerpoint/2012/main" userId="5dc203a550fa987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01T10:14:19.48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01T10:14:20.13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01T10:14:19.48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01T10:14:20.13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58318A-4295-4BC8-B482-5200D41F141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FE49E-EF45-4DA7-B0AD-68169A1A8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12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5B7DA-A9DC-4153-993D-1565EEC34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8E3C90-00A6-4A21-8DE1-E259FF2A4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9F17E-D0DD-4AA8-9E6B-89D9BB452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A7342-F9EE-4F79-82F0-0E136967654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ADB58-6A7B-4D45-AFEC-4021C8A24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8D196-C835-45BA-8491-FB2E9FC57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74EE1-8DF2-4FC2-8BCA-37051A5F3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297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9C26C-8F59-427C-80E9-EF4175DA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66E3D-B0CA-4D52-A110-331268231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75193-9D43-4CA1-98B6-28B3670C7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A7342-F9EE-4F79-82F0-0E136967654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6A609-958E-4F2E-91EF-9D5B5E85A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0C677-3DC2-42DB-8C8F-EC5B5C48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74EE1-8DF2-4FC2-8BCA-37051A5F3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8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E29828-3E4B-41D7-B1D0-65BE970093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831AB6-B0FD-43C9-8C2D-F36F3C7F3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0AA8C-8999-4EE4-82ED-C514ADAEE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A7342-F9EE-4F79-82F0-0E136967654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FCB6B-E784-4678-890C-C5EC82E93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BB753-326E-46BC-BE27-0B6E880E4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74EE1-8DF2-4FC2-8BCA-37051A5F3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38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35819-73DC-4567-81ED-DA0C7AB4B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0927F-1FF1-4ED0-ACDA-CC97033CB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DEA5A-4B28-46FD-992E-494C4EF15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A7342-F9EE-4F79-82F0-0E136967654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EDC7-D3B3-4AC5-AF7A-A89945C17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49BBD-C04F-4343-B5AB-6464C5F51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74EE1-8DF2-4FC2-8BCA-37051A5F3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4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ACA71-61C2-462A-82C2-CEA268439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A0379-3BE9-4608-BFC6-07FCBFCE6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7BB89-2A0C-4AFA-89D9-D6AD638C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A7342-F9EE-4F79-82F0-0E136967654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965E9-A0D9-45DA-ADE2-54F66C9AA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9FCC9-32FC-496C-AEC7-B15CF251E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74EE1-8DF2-4FC2-8BCA-37051A5F3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60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D9B66-8058-404F-B214-C290ABEAA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615E0-7B79-42CC-A628-24E6669B73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A546B-40DE-4236-B6F5-E4B2A3B15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FD03B-8E1D-43B1-8185-8F576F6F6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A7342-F9EE-4F79-82F0-0E136967654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416722-FC8F-4048-9C63-19634FD3F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C9958-DAA5-4A58-86BD-3F5F16C61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74EE1-8DF2-4FC2-8BCA-37051A5F3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14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4EEB1-20CF-49B7-BF21-70FC22700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3C645-2C67-4B19-AD44-83E131A7D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2860E-904A-4A00-907E-39BFED81A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66F854-E84A-4DB1-9E9B-9CE364032C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1BA559-C133-4DCA-B164-0FA32554DA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A6708D-016A-4BC7-85F5-77A45C2F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A7342-F9EE-4F79-82F0-0E136967654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CF2C56-52A3-4964-944A-FA141772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F60709-4720-4FB5-AACE-A6D02F460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74EE1-8DF2-4FC2-8BCA-37051A5F3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08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B210-988D-42A5-8A16-F13ADC9C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232CD9-018A-4A73-A8B6-65581760D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A7342-F9EE-4F79-82F0-0E136967654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C67E0-DF11-4135-B7EA-72554CF3E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0638E-DF23-4337-BFD2-7095E6BFC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74EE1-8DF2-4FC2-8BCA-37051A5F3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62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FE5BD-5BE9-4C35-959F-FA1D56E77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A7342-F9EE-4F79-82F0-0E136967654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EB7936-F85D-4739-8A33-5CFE302DD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3FD96-15E9-407D-9769-132C5A72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74EE1-8DF2-4FC2-8BCA-37051A5F3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41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2A3B3-B855-4147-8BEF-BB4F2AA9B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A82E3-EF68-4662-88A9-CF3D5EFA0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F8C04C-6451-41A9-BEFC-154A58A86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EC14BC-0ECB-478F-956E-9C6500A83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A7342-F9EE-4F79-82F0-0E136967654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858FB-ED57-4520-8940-C06E2B92C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3D9F01-A19D-4E50-98B7-A1AE3593A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74EE1-8DF2-4FC2-8BCA-37051A5F3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6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F56FD-FE43-4F10-B9A7-EE7845601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63638A-8731-471C-B6B5-D81789DEC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7F9FC-835B-40AA-8CCA-7761C164C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C9F64-1C94-40DC-9C19-4F8518F42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A7342-F9EE-4F79-82F0-0E136967654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2D46F2-668F-417A-88C6-9A5407C96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D1BD2-E703-43D3-96EB-B4E59F95A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74EE1-8DF2-4FC2-8BCA-37051A5F3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34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C61D28-302B-4472-81D8-2D749FD5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1EDE6-978B-4054-B998-9A86A44B8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065E-7871-4C18-A823-81741CDD61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A7342-F9EE-4F79-82F0-0E136967654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ECC11-21E2-48C3-BCF6-2CCBC1F699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1EDC9-7DF0-4167-8013-92E9DC04A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74EE1-8DF2-4FC2-8BCA-37051A5F3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09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customXml" Target="../ink/ink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customXml" Target="../ink/ink4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C45E44-CD25-4946-A7BC-AF29FAB0B7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1999" cy="25321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48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5FC8D4-AE6F-43FA-B162-7474726B1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16281"/>
            <a:ext cx="12191999" cy="2387600"/>
          </a:xfrm>
        </p:spPr>
        <p:txBody>
          <a:bodyPr>
            <a:normAutofit/>
          </a:bodyPr>
          <a:lstStyle/>
          <a:p>
            <a:r>
              <a:rPr lang="en-US" b="1" dirty="0"/>
              <a:t>Bazaar - Camp </a:t>
            </a:r>
            <a:r>
              <a:rPr lang="en-US" b="1" dirty="0" err="1"/>
              <a:t>Zataari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85840-BB23-4ABE-A1E2-7EB8EC5F7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90647"/>
            <a:ext cx="12192000" cy="563562"/>
          </a:xfrm>
        </p:spPr>
        <p:txBody>
          <a:bodyPr/>
          <a:lstStyle/>
          <a:p>
            <a:r>
              <a:rPr lang="nl-NL" b="1" dirty="0" err="1">
                <a:latin typeface="+mj-lt"/>
              </a:rPr>
              <a:t>Mid</a:t>
            </a:r>
            <a:r>
              <a:rPr lang="nl-NL" b="1" dirty="0">
                <a:latin typeface="+mj-lt"/>
              </a:rPr>
              <a:t> term </a:t>
            </a:r>
            <a:r>
              <a:rPr lang="nl-NL" b="1" dirty="0" err="1">
                <a:latin typeface="+mj-lt"/>
              </a:rPr>
              <a:t>presentation</a:t>
            </a:r>
            <a:r>
              <a:rPr lang="nl-NL" b="1" dirty="0">
                <a:latin typeface="+mj-lt"/>
              </a:rPr>
              <a:t> – Group 2</a:t>
            </a:r>
            <a:endParaRPr lang="en-US" b="1" dirty="0">
              <a:latin typeface="+mj-lt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DBF0B3F-4D81-48CE-BC72-D07FD963D674}"/>
              </a:ext>
            </a:extLst>
          </p:cNvPr>
          <p:cNvSpPr txBox="1">
            <a:spLocks/>
          </p:cNvSpPr>
          <p:nvPr/>
        </p:nvSpPr>
        <p:spPr>
          <a:xfrm>
            <a:off x="1687689" y="4075289"/>
            <a:ext cx="9144000" cy="1800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854D6C-FADF-4F97-BFF8-37A6D4D0D40A}"/>
              </a:ext>
            </a:extLst>
          </p:cNvPr>
          <p:cNvSpPr/>
          <p:nvPr/>
        </p:nvSpPr>
        <p:spPr>
          <a:xfrm>
            <a:off x="3081867" y="4975578"/>
            <a:ext cx="85005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0" indent="457200"/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3FA834-FAB5-4D96-9A3F-B5D226DB09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4154208"/>
            <a:ext cx="12191999" cy="27037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48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3117404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BF1061-8381-4E1A-9597-0CE87EA94BF1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65EBF15-D37D-479C-B357-B7279A35B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Betweenness Centrality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9D9A44-B633-4A51-906F-B0A817B7B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2066" y="1264920"/>
            <a:ext cx="4059936" cy="28698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A8702B-0B8E-476A-A128-B416D5B11B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9872" y="3988194"/>
            <a:ext cx="4059936" cy="2869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5DEF33-3DF6-4061-A264-A566345F965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88192"/>
            <a:ext cx="4059936" cy="2869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54D514-4594-41B0-B527-8D6340C0096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9936" y="3988193"/>
            <a:ext cx="4059936" cy="28698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5D177A-990C-43F3-847C-B51F7D811AB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9936" y="1264919"/>
            <a:ext cx="4059936" cy="28698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CD2953-AC5E-4820-9359-34369917A3E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64920"/>
            <a:ext cx="4059936" cy="2869807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5A85EB0-88B4-492A-83D4-5487D2F191C8}"/>
              </a:ext>
            </a:extLst>
          </p:cNvPr>
          <p:cNvSpPr txBox="1">
            <a:spLocks/>
          </p:cNvSpPr>
          <p:nvPr/>
        </p:nvSpPr>
        <p:spPr>
          <a:xfrm>
            <a:off x="10162034" y="6313846"/>
            <a:ext cx="1627632" cy="521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Kindergarten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0F6C0E9-8F82-4459-9C12-AE1216BECAAC}"/>
              </a:ext>
            </a:extLst>
          </p:cNvPr>
          <p:cNvSpPr txBox="1">
            <a:spLocks/>
          </p:cNvSpPr>
          <p:nvPr/>
        </p:nvSpPr>
        <p:spPr>
          <a:xfrm>
            <a:off x="2641506" y="6313844"/>
            <a:ext cx="1432560" cy="521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Mosque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E431651-960F-41D7-BDC5-72043961CCCF}"/>
              </a:ext>
            </a:extLst>
          </p:cNvPr>
          <p:cNvSpPr txBox="1">
            <a:spLocks/>
          </p:cNvSpPr>
          <p:nvPr/>
        </p:nvSpPr>
        <p:spPr>
          <a:xfrm>
            <a:off x="6365396" y="6313845"/>
            <a:ext cx="2548128" cy="521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Playground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F372317-6D3D-44D2-B892-A85039037C28}"/>
              </a:ext>
            </a:extLst>
          </p:cNvPr>
          <p:cNvSpPr txBox="1">
            <a:spLocks/>
          </p:cNvSpPr>
          <p:nvPr/>
        </p:nvSpPr>
        <p:spPr>
          <a:xfrm>
            <a:off x="2029968" y="3650713"/>
            <a:ext cx="1851018" cy="521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Water facilities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AC6A902-B7E3-4C51-9E2C-F851EB1A3209}"/>
              </a:ext>
            </a:extLst>
          </p:cNvPr>
          <p:cNvSpPr txBox="1">
            <a:spLocks/>
          </p:cNvSpPr>
          <p:nvPr/>
        </p:nvSpPr>
        <p:spPr>
          <a:xfrm>
            <a:off x="9649968" y="3650713"/>
            <a:ext cx="3136392" cy="674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Community Center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934D970-F69D-4ADC-8657-3336AEFFD9CE}"/>
              </a:ext>
            </a:extLst>
          </p:cNvPr>
          <p:cNvSpPr txBox="1">
            <a:spLocks/>
          </p:cNvSpPr>
          <p:nvPr/>
        </p:nvSpPr>
        <p:spPr>
          <a:xfrm>
            <a:off x="6831153" y="3650713"/>
            <a:ext cx="2548128" cy="521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Schools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C41FCF9-151B-40AA-B358-019E7778652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79808" cy="683518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73D040F-3069-48B2-A0CD-6BDC303D1DF2}"/>
              </a:ext>
            </a:extLst>
          </p:cNvPr>
          <p:cNvSpPr txBox="1"/>
          <p:nvPr/>
        </p:nvSpPr>
        <p:spPr>
          <a:xfrm>
            <a:off x="388376" y="1381999"/>
            <a:ext cx="61206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Rules:</a:t>
            </a:r>
            <a:endParaRPr lang="en-US" sz="2400" dirty="0"/>
          </a:p>
          <a:p>
            <a:r>
              <a:rPr lang="en-US" sz="2400" dirty="0"/>
              <a:t>-No cars aloud </a:t>
            </a:r>
            <a:br>
              <a:rPr lang="en-US" sz="2400" dirty="0"/>
            </a:br>
            <a:r>
              <a:rPr lang="en-US" sz="2400" dirty="0"/>
              <a:t>-Access to water</a:t>
            </a:r>
          </a:p>
          <a:p>
            <a:r>
              <a:rPr lang="en-US" sz="2400" dirty="0"/>
              <a:t>-Near to a Mosque</a:t>
            </a:r>
          </a:p>
          <a:p>
            <a:r>
              <a:rPr lang="en-US" sz="2400" dirty="0"/>
              <a:t>-Near a logistical point</a:t>
            </a:r>
          </a:p>
          <a:p>
            <a:r>
              <a:rPr lang="en-US" sz="2400" dirty="0"/>
              <a:t>-The map</a:t>
            </a:r>
          </a:p>
          <a:p>
            <a:endParaRPr lang="en-US" sz="2400" dirty="0"/>
          </a:p>
          <a:p>
            <a:r>
              <a:rPr lang="en-US" sz="2400" dirty="0"/>
              <a:t>Decided between 2-3-5</a:t>
            </a:r>
            <a:br>
              <a:rPr lang="en-US" sz="2400" dirty="0"/>
            </a:br>
            <a:r>
              <a:rPr lang="en-US" sz="2400" dirty="0" err="1"/>
              <a:t>Choosen</a:t>
            </a:r>
            <a:r>
              <a:rPr lang="en-US" sz="2400" dirty="0"/>
              <a:t> location: 2</a:t>
            </a:r>
          </a:p>
          <a:p>
            <a:r>
              <a:rPr lang="en-US" sz="2400" dirty="0"/>
              <a:t>-&gt; Near highest density camp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2" name="Picture 2" descr="https://lh5.googleusercontent.com/meX6yPgkZ9DYAXiZcHDHcbUtz0PYgoGY3W7AiXNr-Sbkgyuo9hPecMH8br1CP-XrLcLAaMywavr0Cuw2aI26ctIqYDPiagGrmaSYZ0lH3wdTitMr43rqE7bY39Ji-_mS0JIaG6ANkt8">
            <a:extLst>
              <a:ext uri="{FF2B5EF4-FFF2-40B4-BE49-F238E27FC236}">
                <a16:creationId xmlns:a16="http://schemas.microsoft.com/office/drawing/2014/main" id="{C9052C58-32DF-4178-8670-31F4B92F3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99121" y="232020"/>
            <a:ext cx="1706528" cy="132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9D44F7-23A0-44D0-92E4-45174AFA3760}"/>
              </a:ext>
            </a:extLst>
          </p:cNvPr>
          <p:cNvCxnSpPr/>
          <p:nvPr/>
        </p:nvCxnSpPr>
        <p:spPr>
          <a:xfrm>
            <a:off x="7927434" y="4603912"/>
            <a:ext cx="228600" cy="2286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24287E-D3F2-4CE0-8918-17C64A7F6AFD}"/>
              </a:ext>
            </a:extLst>
          </p:cNvPr>
          <p:cNvCxnSpPr>
            <a:cxnSpLocks/>
          </p:cNvCxnSpPr>
          <p:nvPr/>
        </p:nvCxnSpPr>
        <p:spPr>
          <a:xfrm flipH="1">
            <a:off x="7927434" y="4622573"/>
            <a:ext cx="228600" cy="2286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5308830-FEDA-4B2D-BD5A-01E4861A2BD3}"/>
              </a:ext>
            </a:extLst>
          </p:cNvPr>
          <p:cNvCxnSpPr>
            <a:cxnSpLocks/>
          </p:cNvCxnSpPr>
          <p:nvPr/>
        </p:nvCxnSpPr>
        <p:spPr>
          <a:xfrm>
            <a:off x="10789920" y="5214788"/>
            <a:ext cx="228600" cy="2286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D4E8E4-F179-4AF3-A5E7-2E1E3E550B24}"/>
              </a:ext>
            </a:extLst>
          </p:cNvPr>
          <p:cNvCxnSpPr>
            <a:cxnSpLocks/>
          </p:cNvCxnSpPr>
          <p:nvPr/>
        </p:nvCxnSpPr>
        <p:spPr>
          <a:xfrm flipH="1">
            <a:off x="10789920" y="5196127"/>
            <a:ext cx="228600" cy="2286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88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0.25729 0.23565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65" y="1178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CCB6-950D-4EF1-9B4E-3B3C6ACCB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Method 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8ADAF2-6031-4A35-9329-A6BB3D7C7CF6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5.googleusercontent.com/meX6yPgkZ9DYAXiZcHDHcbUtz0PYgoGY3W7AiXNr-Sbkgyuo9hPecMH8br1CP-XrLcLAaMywavr0Cuw2aI26ctIqYDPiagGrmaSYZ0lH3wdTitMr43rqE7bY39Ji-_mS0JIaG6ANkt8">
            <a:extLst>
              <a:ext uri="{FF2B5EF4-FFF2-40B4-BE49-F238E27FC236}">
                <a16:creationId xmlns:a16="http://schemas.microsoft.com/office/drawing/2014/main" id="{80E9988D-428E-41BD-B6F0-332E4452A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0279" y="20370"/>
            <a:ext cx="4865198" cy="629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2B187-98BA-4F13-8E55-D11989267FCA}"/>
              </a:ext>
            </a:extLst>
          </p:cNvPr>
          <p:cNvSpPr txBox="1"/>
          <p:nvPr/>
        </p:nvSpPr>
        <p:spPr>
          <a:xfrm>
            <a:off x="1008185" y="2028092"/>
            <a:ext cx="4982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Define a Node 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b="1" dirty="0"/>
              <a:t>Location of the Function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Building a Bazaar</a:t>
            </a:r>
          </a:p>
        </p:txBody>
      </p:sp>
    </p:spTree>
    <p:extLst>
      <p:ext uri="{BB962C8B-B14F-4D97-AF65-F5344CB8AC3E}">
        <p14:creationId xmlns:p14="http://schemas.microsoft.com/office/powerpoint/2010/main" val="848314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C11A-2003-48F8-BBE9-CD3F95B1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– Forming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95B5A9-0A49-40C0-B70C-7E587286C96F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B2598D4-9C00-4FC5-9C2A-38C7B7EA87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11353800" cy="304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B69D95-64AA-42AF-9DA7-C97CBD498CC7}"/>
              </a:ext>
            </a:extLst>
          </p:cNvPr>
          <p:cNvSpPr txBox="1"/>
          <p:nvPr/>
        </p:nvSpPr>
        <p:spPr>
          <a:xfrm>
            <a:off x="7384648" y="1300054"/>
            <a:ext cx="206029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Choose starting node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60D128-7F0A-4A31-A8A1-67C19AB0D6C9}"/>
              </a:ext>
            </a:extLst>
          </p:cNvPr>
          <p:cNvSpPr/>
          <p:nvPr/>
        </p:nvSpPr>
        <p:spPr>
          <a:xfrm>
            <a:off x="838200" y="4236334"/>
            <a:ext cx="759106" cy="791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99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8F66-36B5-43DE-A184-0BDF7009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Programme</a:t>
            </a:r>
            <a:r>
              <a:rPr lang="en-US" dirty="0"/>
              <a:t> of </a:t>
            </a:r>
            <a:r>
              <a:rPr lang="en-US" dirty="0" err="1"/>
              <a:t>Requirment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8B5A645-59C5-4F17-AC3C-E1D39D76A64D}"/>
                  </a:ext>
                </a:extLst>
              </p14:cNvPr>
              <p14:cNvContentPartPr/>
              <p14:nvPr/>
            </p14:nvContentPartPr>
            <p14:xfrm>
              <a:off x="4120205" y="2627102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8B5A645-59C5-4F17-AC3C-E1D39D76A6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11565" y="26184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B1EBB5-2AFB-4D54-A96B-A95AD600DF12}"/>
                  </a:ext>
                </a:extLst>
              </p14:cNvPr>
              <p14:cNvContentPartPr/>
              <p14:nvPr/>
            </p14:nvContentPartPr>
            <p14:xfrm>
              <a:off x="3668765" y="2650142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B1EBB5-2AFB-4D54-A96B-A95AD600DF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59765" y="2641502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5D0B6A-586E-45BD-8757-317264B5B2EA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5C80159-B385-48F8-BD0A-F5B5A00669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668" y="1381773"/>
            <a:ext cx="11912265" cy="331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06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8F66-36B5-43DE-A184-0BDF7009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Programme</a:t>
            </a:r>
            <a:r>
              <a:rPr lang="en-US" dirty="0"/>
              <a:t> of </a:t>
            </a:r>
            <a:r>
              <a:rPr lang="en-US" dirty="0" err="1"/>
              <a:t>Requirment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8B5A645-59C5-4F17-AC3C-E1D39D76A64D}"/>
                  </a:ext>
                </a:extLst>
              </p14:cNvPr>
              <p14:cNvContentPartPr/>
              <p14:nvPr/>
            </p14:nvContentPartPr>
            <p14:xfrm>
              <a:off x="4120205" y="2627102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8B5A645-59C5-4F17-AC3C-E1D39D76A6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11565" y="26184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B1EBB5-2AFB-4D54-A96B-A95AD600DF12}"/>
                  </a:ext>
                </a:extLst>
              </p14:cNvPr>
              <p14:cNvContentPartPr/>
              <p14:nvPr/>
            </p14:nvContentPartPr>
            <p14:xfrm>
              <a:off x="3668765" y="2650142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B1EBB5-2AFB-4D54-A96B-A95AD600DF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59765" y="2641502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5D0B6A-586E-45BD-8757-317264B5B2EA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5C80159-B385-48F8-BD0A-F5B5A00669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570" y="1330978"/>
            <a:ext cx="11901363" cy="42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53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CCB6-950D-4EF1-9B4E-3B3C6ACCB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Method - Manual 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8ADAF2-6031-4A35-9329-A6BB3D7C7CF6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5.googleusercontent.com/meX6yPgkZ9DYAXiZcHDHcbUtz0PYgoGY3W7AiXNr-Sbkgyuo9hPecMH8br1CP-XrLcLAaMywavr0Cuw2aI26ctIqYDPiagGrmaSYZ0lH3wdTitMr43rqE7bY39Ji-_mS0JIaG6ANkt8">
            <a:extLst>
              <a:ext uri="{FF2B5EF4-FFF2-40B4-BE49-F238E27FC236}">
                <a16:creationId xmlns:a16="http://schemas.microsoft.com/office/drawing/2014/main" id="{80E9988D-428E-41BD-B6F0-332E4452A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302240" y="93695"/>
            <a:ext cx="1756116" cy="140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3343F0-4C9D-4D47-BF25-E97AAB2423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6722" y="1378309"/>
            <a:ext cx="7955278" cy="490306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45EB105-8093-45AE-8A05-9365DF816BEA}"/>
              </a:ext>
            </a:extLst>
          </p:cNvPr>
          <p:cNvSpPr/>
          <p:nvPr/>
        </p:nvSpPr>
        <p:spPr>
          <a:xfrm>
            <a:off x="6445322" y="3051450"/>
            <a:ext cx="2288393" cy="242824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BA85F6-B567-4F98-8D04-775389D0A329}"/>
              </a:ext>
            </a:extLst>
          </p:cNvPr>
          <p:cNvSpPr txBox="1"/>
          <p:nvPr/>
        </p:nvSpPr>
        <p:spPr>
          <a:xfrm>
            <a:off x="6734735" y="4790194"/>
            <a:ext cx="2245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Junction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1E81A1-4EDC-4D48-8DDB-8634E5844BAD}"/>
              </a:ext>
            </a:extLst>
          </p:cNvPr>
          <p:cNvSpPr/>
          <p:nvPr/>
        </p:nvSpPr>
        <p:spPr>
          <a:xfrm>
            <a:off x="4236722" y="4558553"/>
            <a:ext cx="2648172" cy="188610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0F1A38-1FF4-4FD0-90E0-1C4FB705AF81}"/>
              </a:ext>
            </a:extLst>
          </p:cNvPr>
          <p:cNvSpPr txBox="1"/>
          <p:nvPr/>
        </p:nvSpPr>
        <p:spPr>
          <a:xfrm>
            <a:off x="4639235" y="4718744"/>
            <a:ext cx="2245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Street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997513-D5D4-47C5-8BA2-A6A38EE69FA7}"/>
              </a:ext>
            </a:extLst>
          </p:cNvPr>
          <p:cNvSpPr/>
          <p:nvPr/>
        </p:nvSpPr>
        <p:spPr>
          <a:xfrm>
            <a:off x="5209393" y="1664214"/>
            <a:ext cx="2648172" cy="207587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0219C8-689F-433B-B764-54A3F768B675}"/>
              </a:ext>
            </a:extLst>
          </p:cNvPr>
          <p:cNvSpPr txBox="1"/>
          <p:nvPr/>
        </p:nvSpPr>
        <p:spPr>
          <a:xfrm>
            <a:off x="5611906" y="1824405"/>
            <a:ext cx="2245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Street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7FCB626-10C3-4A26-93F7-F79DB07BEB6A}"/>
              </a:ext>
            </a:extLst>
          </p:cNvPr>
          <p:cNvSpPr/>
          <p:nvPr/>
        </p:nvSpPr>
        <p:spPr>
          <a:xfrm>
            <a:off x="8046121" y="1492855"/>
            <a:ext cx="2648172" cy="191568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14369A-3C5E-415B-8BFA-8E5D166764EA}"/>
              </a:ext>
            </a:extLst>
          </p:cNvPr>
          <p:cNvSpPr txBox="1"/>
          <p:nvPr/>
        </p:nvSpPr>
        <p:spPr>
          <a:xfrm>
            <a:off x="8637190" y="1624350"/>
            <a:ext cx="2245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Street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B6A0EA5-41D9-4E14-AD5E-AE5E909FA29F}"/>
              </a:ext>
            </a:extLst>
          </p:cNvPr>
          <p:cNvSpPr/>
          <p:nvPr/>
        </p:nvSpPr>
        <p:spPr>
          <a:xfrm>
            <a:off x="7911051" y="4283188"/>
            <a:ext cx="2245659" cy="1998182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8A0BD9-BC7E-4E12-A3B7-CB06FDAE9117}"/>
              </a:ext>
            </a:extLst>
          </p:cNvPr>
          <p:cNvSpPr txBox="1"/>
          <p:nvPr/>
        </p:nvSpPr>
        <p:spPr>
          <a:xfrm>
            <a:off x="8586283" y="5762849"/>
            <a:ext cx="1904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Street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D8E70B9-822E-4780-A437-D8D4EE245BBC}"/>
              </a:ext>
            </a:extLst>
          </p:cNvPr>
          <p:cNvSpPr/>
          <p:nvPr/>
        </p:nvSpPr>
        <p:spPr>
          <a:xfrm>
            <a:off x="9951871" y="2329975"/>
            <a:ext cx="2288393" cy="28138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035140-54B4-484F-88CF-4A2D0116C402}"/>
              </a:ext>
            </a:extLst>
          </p:cNvPr>
          <p:cNvSpPr txBox="1"/>
          <p:nvPr/>
        </p:nvSpPr>
        <p:spPr>
          <a:xfrm>
            <a:off x="10928124" y="4326701"/>
            <a:ext cx="2245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Square</a:t>
            </a:r>
          </a:p>
        </p:txBody>
      </p:sp>
    </p:spTree>
    <p:extLst>
      <p:ext uri="{BB962C8B-B14F-4D97-AF65-F5344CB8AC3E}">
        <p14:creationId xmlns:p14="http://schemas.microsoft.com/office/powerpoint/2010/main" val="124830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CCB6-950D-4EF1-9B4E-3B3C6ACCB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523958" cy="2591131"/>
          </a:xfrm>
        </p:spPr>
        <p:txBody>
          <a:bodyPr/>
          <a:lstStyle/>
          <a:p>
            <a:r>
              <a:rPr lang="en-US" dirty="0"/>
              <a:t>REL Chart</a:t>
            </a:r>
          </a:p>
        </p:txBody>
      </p:sp>
      <p:pic>
        <p:nvPicPr>
          <p:cNvPr id="1026" name="Picture 2" descr="https://lh5.googleusercontent.com/meX6yPgkZ9DYAXiZcHDHcbUtz0PYgoGY3W7AiXNr-Sbkgyuo9hPecMH8br1CP-XrLcLAaMywavr0Cuw2aI26ctIqYDPiagGrmaSYZ0lH3wdTitMr43rqE7bY39Ji-_mS0JIaG6ANkt8">
            <a:extLst>
              <a:ext uri="{FF2B5EF4-FFF2-40B4-BE49-F238E27FC236}">
                <a16:creationId xmlns:a16="http://schemas.microsoft.com/office/drawing/2014/main" id="{80E9988D-428E-41BD-B6F0-332E4452A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302240" y="93695"/>
            <a:ext cx="1756116" cy="140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C1C67E-0696-4CD8-9D35-10C527FEF8E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5802" y="-93695"/>
            <a:ext cx="9696198" cy="6858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8ADAF2-6031-4A35-9329-A6BB3D7C7CF6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06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0BDB48D-5E37-4C33-8EDB-B10F6E352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/>
              <a:t>Method – Manual (</a:t>
            </a:r>
            <a:r>
              <a:rPr lang="nl-NL" dirty="0" err="1"/>
              <a:t>Example</a:t>
            </a:r>
            <a:r>
              <a:rPr lang="nl-NL" dirty="0"/>
              <a:t>)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FD7ABB-0949-44A3-9072-32ECC4D4FD0B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C091255-91DF-450D-B97F-CF442A458F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119" y="1398493"/>
            <a:ext cx="3533223" cy="3657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CDE3B8-4679-4B4B-8E64-6220214097C5}"/>
              </a:ext>
            </a:extLst>
          </p:cNvPr>
          <p:cNvSpPr txBox="1"/>
          <p:nvPr/>
        </p:nvSpPr>
        <p:spPr>
          <a:xfrm>
            <a:off x="838200" y="5257802"/>
            <a:ext cx="1135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Rule: Community shops should be placed around the junction or square</a:t>
            </a:r>
          </a:p>
          <a:p>
            <a:r>
              <a:rPr lang="en-US" sz="2400" dirty="0"/>
              <a:t>Rule: The -seating’s should be connected to – and facing a street, junction or square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3DEA95-42DA-4876-8455-68F85463EB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798" y="1519223"/>
            <a:ext cx="3664190" cy="3657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9212E4-B210-4C21-B35F-752FCDCE4D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798" y="1519223"/>
            <a:ext cx="3664190" cy="3657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5C19DF-EB05-47E4-98DB-D53262F665D1}"/>
              </a:ext>
            </a:extLst>
          </p:cNvPr>
          <p:cNvSpPr txBox="1"/>
          <p:nvPr/>
        </p:nvSpPr>
        <p:spPr>
          <a:xfrm>
            <a:off x="4867835" y="1690688"/>
            <a:ext cx="28048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-Vahid want to have a    </a:t>
            </a:r>
            <a:br>
              <a:rPr lang="en-US" sz="2000" dirty="0"/>
            </a:br>
            <a:r>
              <a:rPr lang="en-US" sz="2000" dirty="0"/>
              <a:t>local restaurant.</a:t>
            </a:r>
          </a:p>
          <a:p>
            <a:r>
              <a:rPr lang="en-US" sz="2000" dirty="0"/>
              <a:t>A restaurant is a Community shop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A0F4CA-4A38-48AB-94D1-991930EE762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798" y="1519223"/>
            <a:ext cx="3664190" cy="3657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069829-044A-401B-BE13-510428DDE6FE}"/>
              </a:ext>
            </a:extLst>
          </p:cNvPr>
          <p:cNvSpPr txBox="1"/>
          <p:nvPr/>
        </p:nvSpPr>
        <p:spPr>
          <a:xfrm>
            <a:off x="4867835" y="1696114"/>
            <a:ext cx="28048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-Ashkan want to have a    </a:t>
            </a:r>
            <a:br>
              <a:rPr lang="en-US" sz="2000" dirty="0"/>
            </a:br>
            <a:r>
              <a:rPr lang="en-US" sz="2000" dirty="0"/>
              <a:t>Tea House.</a:t>
            </a:r>
          </a:p>
          <a:p>
            <a:r>
              <a:rPr lang="en-US" sz="2000" dirty="0"/>
              <a:t>A Tea House is a Community shop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B97C726-7B39-4C33-8542-8A82B65F82C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798" y="1519223"/>
            <a:ext cx="366419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1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5" grpId="1"/>
      <p:bldP spid="18" grpId="0"/>
      <p:bldP spid="1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82EBD90-5B11-49F5-BDAA-A5E8379EF0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798" y="1519223"/>
            <a:ext cx="3664190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74F7F0-5D28-467D-A987-503492CEA2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798" y="1519223"/>
            <a:ext cx="3664190" cy="36576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48631CF-30F8-4DD2-8637-A63B9F552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/>
              <a:t>Method – Manual (</a:t>
            </a:r>
            <a:r>
              <a:rPr lang="nl-NL" dirty="0" err="1"/>
              <a:t>Example</a:t>
            </a:r>
            <a:r>
              <a:rPr lang="nl-NL" dirty="0"/>
              <a:t>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6D059-FEDE-4EED-8A47-B31694D3DD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119" y="1398493"/>
            <a:ext cx="3533223" cy="3657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31B4A3-8E2F-4022-96F6-80ACBBADFA08}"/>
              </a:ext>
            </a:extLst>
          </p:cNvPr>
          <p:cNvSpPr txBox="1"/>
          <p:nvPr/>
        </p:nvSpPr>
        <p:spPr>
          <a:xfrm>
            <a:off x="4867835" y="1696114"/>
            <a:ext cx="28048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-Khalid want to have a    </a:t>
            </a:r>
            <a:br>
              <a:rPr lang="en-US" sz="2000" dirty="0"/>
            </a:br>
            <a:r>
              <a:rPr lang="en-US" sz="2000" dirty="0"/>
              <a:t>Pharmacy.</a:t>
            </a:r>
          </a:p>
          <a:p>
            <a:r>
              <a:rPr lang="en-US" sz="2000" dirty="0"/>
              <a:t>A Pharmacy is a Merchandise store.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180B03-8280-4CF3-BCA2-61059F72572C}"/>
              </a:ext>
            </a:extLst>
          </p:cNvPr>
          <p:cNvSpPr txBox="1"/>
          <p:nvPr/>
        </p:nvSpPr>
        <p:spPr>
          <a:xfrm>
            <a:off x="838200" y="5257802"/>
            <a:ext cx="1135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Rule: Food shops and Merchandise stores should be placed in the walkway street</a:t>
            </a:r>
          </a:p>
          <a:p>
            <a:r>
              <a:rPr lang="en-US" sz="2400" dirty="0"/>
              <a:t>Rule: The -Exhibition space should be connected to – and facing a street, junction or square</a:t>
            </a:r>
          </a:p>
          <a:p>
            <a:endParaRPr lang="en-US" sz="2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F2CEDE-71B4-4AC2-99A3-61927657AC3A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FADDFDF-2CA0-4453-8D77-C4E02C1DC069}"/>
              </a:ext>
            </a:extLst>
          </p:cNvPr>
          <p:cNvSpPr txBox="1"/>
          <p:nvPr/>
        </p:nvSpPr>
        <p:spPr>
          <a:xfrm>
            <a:off x="4867834" y="1696113"/>
            <a:ext cx="28048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</a:t>
            </a:r>
            <a:r>
              <a:rPr lang="en-US" sz="2000" dirty="0" err="1"/>
              <a:t>Javad</a:t>
            </a:r>
            <a:r>
              <a:rPr lang="en-US" sz="2000" dirty="0"/>
              <a:t> want to have a    </a:t>
            </a:r>
            <a:br>
              <a:rPr lang="en-US" sz="2000" dirty="0"/>
            </a:br>
            <a:r>
              <a:rPr lang="en-US" sz="2000" dirty="0"/>
              <a:t>Phone store.</a:t>
            </a:r>
          </a:p>
          <a:p>
            <a:r>
              <a:rPr lang="en-US" sz="2000" dirty="0"/>
              <a:t>A Phone is a Merchandise store.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E8D64D5-1383-4A0B-AA6F-23B3E53B33F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798" y="1519223"/>
            <a:ext cx="3664190" cy="3657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979E13-E7ED-42D2-A3BD-A48E75A883E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798" y="1521680"/>
            <a:ext cx="366419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4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6" grpId="0"/>
      <p:bldP spid="1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BEC31-5C49-443A-9606-7D9C6B84D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- Computational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B87C72-9BCB-4390-83E1-4956107D35BC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C8D789B-F32A-4906-B290-5E6BCC4971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2424" y="1737693"/>
            <a:ext cx="8000193" cy="475518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37F526-BF99-49B7-93C3-3AC7BD006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55742" cy="4470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1. Optimal Relation Database</a:t>
            </a:r>
          </a:p>
        </p:txBody>
      </p:sp>
    </p:spTree>
    <p:extLst>
      <p:ext uri="{BB962C8B-B14F-4D97-AF65-F5344CB8AC3E}">
        <p14:creationId xmlns:p14="http://schemas.microsoft.com/office/powerpoint/2010/main" val="1025738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4D618E6-55DC-4FC4-B961-B77F3202C9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900045" y="2413365"/>
            <a:ext cx="2229384" cy="203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178BC-3738-44ED-94DB-A6228F410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Problem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C42184-88BB-4246-91C6-51319D16E8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59491" y="3026662"/>
            <a:ext cx="918751" cy="63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C17404-0EE2-49C9-ACF4-AFB7094FAE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13834" y="4053905"/>
            <a:ext cx="1081281" cy="4052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C566D2-423A-402C-A129-4C8C046BB7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7976" y="3451599"/>
            <a:ext cx="2678546" cy="10433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4A3E03-85C0-4202-AED8-B52D925030B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26518">
            <a:off x="10696743" y="3363491"/>
            <a:ext cx="860620" cy="6616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E3B69F-EB0B-4DC2-A7FA-FD41FB6592A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5069" y="3277292"/>
            <a:ext cx="2295273" cy="123973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C3A08F4-4E2A-464C-91E5-B1921308F5AA}"/>
              </a:ext>
            </a:extLst>
          </p:cNvPr>
          <p:cNvSpPr txBox="1">
            <a:spLocks/>
          </p:cNvSpPr>
          <p:nvPr/>
        </p:nvSpPr>
        <p:spPr>
          <a:xfrm>
            <a:off x="900044" y="2692768"/>
            <a:ext cx="2291229" cy="367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600" u="sng" dirty="0"/>
              <a:t>Original </a:t>
            </a:r>
            <a:r>
              <a:rPr lang="nl-NL" sz="1600" u="sng" dirty="0" err="1"/>
              <a:t>Situation</a:t>
            </a:r>
            <a:r>
              <a:rPr lang="nl-NL" sz="1600" u="sng" dirty="0"/>
              <a:t> </a:t>
            </a:r>
            <a:endParaRPr lang="en-US" sz="1600" u="sng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FFC92FD-AFBF-4F16-A768-3D1C037C05FE}"/>
              </a:ext>
            </a:extLst>
          </p:cNvPr>
          <p:cNvSpPr txBox="1">
            <a:spLocks/>
          </p:cNvSpPr>
          <p:nvPr/>
        </p:nvSpPr>
        <p:spPr>
          <a:xfrm>
            <a:off x="3803125" y="2673332"/>
            <a:ext cx="2166672" cy="367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600" u="sng" dirty="0"/>
              <a:t>War</a:t>
            </a:r>
            <a:endParaRPr lang="en-US" sz="1600" u="sng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D2207B9-0256-4EAD-9E4F-C1360E866D42}"/>
              </a:ext>
            </a:extLst>
          </p:cNvPr>
          <p:cNvSpPr txBox="1">
            <a:spLocks/>
          </p:cNvSpPr>
          <p:nvPr/>
        </p:nvSpPr>
        <p:spPr>
          <a:xfrm>
            <a:off x="6655942" y="2673332"/>
            <a:ext cx="1914270" cy="307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600" u="sng" dirty="0" err="1"/>
              <a:t>Refugee</a:t>
            </a:r>
            <a:r>
              <a:rPr lang="nl-NL" sz="1600" u="sng" dirty="0"/>
              <a:t> Camp</a:t>
            </a:r>
            <a:endParaRPr lang="en-US" sz="1600" u="sng" dirty="0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75B0D47-B98A-441B-BCE0-6232AB6433B2}"/>
              </a:ext>
            </a:extLst>
          </p:cNvPr>
          <p:cNvSpPr txBox="1">
            <a:spLocks/>
          </p:cNvSpPr>
          <p:nvPr/>
        </p:nvSpPr>
        <p:spPr>
          <a:xfrm>
            <a:off x="9544423" y="2673332"/>
            <a:ext cx="2166672" cy="307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1600" u="sng" dirty="0" err="1"/>
              <a:t>Improvised</a:t>
            </a:r>
            <a:r>
              <a:rPr lang="nl-NL" sz="1600" u="sng" dirty="0"/>
              <a:t> </a:t>
            </a:r>
            <a:r>
              <a:rPr lang="nl-NL" sz="1600" u="sng" dirty="0" err="1"/>
              <a:t>conditions</a:t>
            </a:r>
            <a:endParaRPr lang="en-US" sz="1600" u="sng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E815B44-7A46-4FAE-B1AC-0D2A7793978B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070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BEC31-5C49-443A-9606-7D9C6B84D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- Computational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B87C72-9BCB-4390-83E1-4956107D35BC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37F526-BF99-49B7-93C3-3AC7BD006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55742" cy="4470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2. Generate Basic Floorplan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93DA02-794B-4B24-AF0C-BEA83B34E1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0715" y="2272682"/>
            <a:ext cx="9595031" cy="384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15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BEC31-5C49-443A-9606-7D9C6B84D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- Computational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B87C72-9BCB-4390-83E1-4956107D35BC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37F526-BF99-49B7-93C3-3AC7BD006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143836" cy="447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 Transforming basic floorplan into </a:t>
            </a:r>
            <a:r>
              <a:rPr lang="en-US" sz="2400" dirty="0" err="1"/>
              <a:t>formfinding</a:t>
            </a:r>
            <a:r>
              <a:rPr lang="en-US" sz="2400" dirty="0"/>
              <a:t> basis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AD701-E355-4345-92E4-C8AC7EB602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9854" y="2388564"/>
            <a:ext cx="9689464" cy="350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14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03F7-9120-4834-9BAE-741D1ABB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configuration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4871C4A-0CC7-482C-BF97-8E054DCAC473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D86555B-AF4C-42CA-BF72-CAC7D299F5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7995" y="1690688"/>
            <a:ext cx="9699130" cy="466343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288B829-91F0-4260-9519-588D04C90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Grid 1.2m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40261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5DA23A8-E4E7-4D45-9DCA-60C80BDEDE37}"/>
              </a:ext>
            </a:extLst>
          </p:cNvPr>
          <p:cNvSpPr txBox="1">
            <a:spLocks/>
          </p:cNvSpPr>
          <p:nvPr/>
        </p:nvSpPr>
        <p:spPr>
          <a:xfrm rot="16200000">
            <a:off x="-2028361" y="2792259"/>
            <a:ext cx="60998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Corridor / Junction Flowchart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4F922D-CADC-4C86-AADA-F912EC4192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17141" y="-2255520"/>
            <a:ext cx="969619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10EAD7-3A75-4900-B66C-24762B73EE8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6541" y="26040"/>
            <a:ext cx="9696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16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B05C7-6567-442F-A2BB-38D04808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Bazaar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E9C458-D66B-442D-80A7-09323AF9D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2724944"/>
            <a:ext cx="9753600" cy="17907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106C059-A409-4A11-B5F0-A3CDBB1CB464}"/>
              </a:ext>
            </a:extLst>
          </p:cNvPr>
          <p:cNvSpPr/>
          <p:nvPr/>
        </p:nvSpPr>
        <p:spPr>
          <a:xfrm>
            <a:off x="923925" y="1990725"/>
            <a:ext cx="2924175" cy="351472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4FEA3-73DC-42C6-9BDE-CAD44E2C5ED4}"/>
              </a:ext>
            </a:extLst>
          </p:cNvPr>
          <p:cNvSpPr txBox="1"/>
          <p:nvPr/>
        </p:nvSpPr>
        <p:spPr>
          <a:xfrm>
            <a:off x="1574769" y="4515644"/>
            <a:ext cx="174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Zataari</a:t>
            </a:r>
            <a:r>
              <a:rPr lang="en-US" dirty="0"/>
              <a:t> Camp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CF5CB2-DF4A-430D-A167-3020A59A9B96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35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2DDF-E761-4818-93F2-DA1DA93A2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Tessellation/ Relaxation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3D03F1-D5C7-4907-BA56-9E23EE98F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122" y="1545389"/>
            <a:ext cx="3200400" cy="2263509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EBF5F3-41DA-4D2D-9F78-224774B0D048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759E2DB-9F36-46C6-B28D-AC76C499AC0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785" y="1738997"/>
            <a:ext cx="3200400" cy="21284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F8B20B-A9B3-4DAA-83DD-5B704241BFB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122" y="4314740"/>
            <a:ext cx="3200400" cy="20923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588F1F-A62C-400D-B5D3-65C1191A972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891" y="4314740"/>
            <a:ext cx="3200400" cy="21129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60D684-10C8-401A-BC33-93DCE1CF6E46}"/>
              </a:ext>
            </a:extLst>
          </p:cNvPr>
          <p:cNvSpPr txBox="1"/>
          <p:nvPr/>
        </p:nvSpPr>
        <p:spPr>
          <a:xfrm>
            <a:off x="4712825" y="4152787"/>
            <a:ext cx="3307466" cy="36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Modular Roof, Grid 3.6 by 3.6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A853A7-CDF3-46FA-A66C-D5D779C10CD2}"/>
              </a:ext>
            </a:extLst>
          </p:cNvPr>
          <p:cNvSpPr txBox="1"/>
          <p:nvPr/>
        </p:nvSpPr>
        <p:spPr>
          <a:xfrm>
            <a:off x="4819891" y="1291694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F487A-740A-4921-99E2-57D940E134FB}"/>
              </a:ext>
            </a:extLst>
          </p:cNvPr>
          <p:cNvSpPr txBox="1"/>
          <p:nvPr/>
        </p:nvSpPr>
        <p:spPr>
          <a:xfrm>
            <a:off x="421512" y="4152787"/>
            <a:ext cx="3211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Modular Roof, Grid 2.4 by 2.4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C2E6D-91A9-41A6-9DB2-092715AA59A4}"/>
              </a:ext>
            </a:extLst>
          </p:cNvPr>
          <p:cNvSpPr txBox="1"/>
          <p:nvPr/>
        </p:nvSpPr>
        <p:spPr>
          <a:xfrm>
            <a:off x="432122" y="1305482"/>
            <a:ext cx="3132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Modular Roof, Grid 3.6 by 3.6</a:t>
            </a:r>
          </a:p>
          <a:p>
            <a:pPr algn="ctr"/>
            <a:r>
              <a:rPr lang="en-US" dirty="0"/>
              <a:t>Overlap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0AE8604-20FA-41E0-8F59-69F1C65D8F2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0088" y="4037762"/>
            <a:ext cx="3200400" cy="22630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2EDF7CE-8D1A-4AB2-A016-FC72B1F7195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0088" y="1774709"/>
            <a:ext cx="3200400" cy="22630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33B3829-0449-473F-9274-F625BD5AA79C}"/>
              </a:ext>
            </a:extLst>
          </p:cNvPr>
          <p:cNvSpPr txBox="1"/>
          <p:nvPr/>
        </p:nvSpPr>
        <p:spPr>
          <a:xfrm>
            <a:off x="8402256" y="415097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Three Vaults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5C5CA5-4550-4707-A8C6-C109BE690F88}"/>
              </a:ext>
            </a:extLst>
          </p:cNvPr>
          <p:cNvSpPr txBox="1"/>
          <p:nvPr/>
        </p:nvSpPr>
        <p:spPr>
          <a:xfrm>
            <a:off x="8402256" y="150488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One Vault</a:t>
            </a:r>
          </a:p>
        </p:txBody>
      </p:sp>
    </p:spTree>
    <p:extLst>
      <p:ext uri="{BB962C8B-B14F-4D97-AF65-F5344CB8AC3E}">
        <p14:creationId xmlns:p14="http://schemas.microsoft.com/office/powerpoint/2010/main" val="3256340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2DDF-E761-4818-93F2-DA1DA93A2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25851" cy="1325563"/>
          </a:xfrm>
        </p:spPr>
        <p:txBody>
          <a:bodyPr/>
          <a:lstStyle/>
          <a:p>
            <a:r>
              <a:rPr lang="en-US" dirty="0"/>
              <a:t>Tessellation/ Relaxation – First found Problems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EBF5F3-41DA-4D2D-9F78-224774B0D048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08FC38E-B3B0-4CFA-8DFC-3DE5A0DA79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438865"/>
            <a:ext cx="5906543" cy="27048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B22791-FF2D-4773-83AF-7E965FB2587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777" y="4712499"/>
            <a:ext cx="7600709" cy="15553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CF010E-E1D4-41CD-8228-D7FD93BD09A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950" y="1438865"/>
            <a:ext cx="5768050" cy="218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17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2DDF-E761-4818-93F2-DA1DA93A2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EBF5F3-41DA-4D2D-9F78-224774B0D048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6E62A67-2C77-4B04-B644-DBD140F07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8787" y="0"/>
            <a:ext cx="8303213" cy="6180879"/>
          </a:xfrm>
        </p:spPr>
      </p:pic>
    </p:spTree>
    <p:extLst>
      <p:ext uri="{BB962C8B-B14F-4D97-AF65-F5344CB8AC3E}">
        <p14:creationId xmlns:p14="http://schemas.microsoft.com/office/powerpoint/2010/main" val="2933010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2DDF-E761-4818-93F2-DA1DA93A2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EBF5F3-41DA-4D2D-9F78-224774B0D048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6E62A67-2C77-4B04-B644-DBD140F07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8787" y="0"/>
            <a:ext cx="8303213" cy="6180879"/>
          </a:xfrm>
        </p:spPr>
      </p:pic>
    </p:spTree>
    <p:extLst>
      <p:ext uri="{BB962C8B-B14F-4D97-AF65-F5344CB8AC3E}">
        <p14:creationId xmlns:p14="http://schemas.microsoft.com/office/powerpoint/2010/main" val="2095751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2DDF-E761-4818-93F2-DA1DA93A2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EBF5F3-41DA-4D2D-9F78-224774B0D048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6E62A67-2C77-4B04-B644-DBD140F07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7280"/>
          <a:stretch/>
        </p:blipFill>
        <p:spPr>
          <a:xfrm>
            <a:off x="3888787" y="1400536"/>
            <a:ext cx="8303213" cy="6180879"/>
          </a:xfrm>
        </p:spPr>
      </p:pic>
    </p:spTree>
    <p:extLst>
      <p:ext uri="{BB962C8B-B14F-4D97-AF65-F5344CB8AC3E}">
        <p14:creationId xmlns:p14="http://schemas.microsoft.com/office/powerpoint/2010/main" val="3652853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C4BC15-D5B1-4464-882C-8A297DD13E9E}"/>
              </a:ext>
            </a:extLst>
          </p:cNvPr>
          <p:cNvSpPr txBox="1">
            <a:spLocks/>
          </p:cNvSpPr>
          <p:nvPr/>
        </p:nvSpPr>
        <p:spPr>
          <a:xfrm>
            <a:off x="3219704" y="3524128"/>
            <a:ext cx="1058370" cy="425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1800" b="1" dirty="0" err="1"/>
              <a:t>Problems</a:t>
            </a:r>
            <a:endParaRPr lang="en-US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D1313-7853-4EC8-B194-2C61271470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9626" y="3179571"/>
            <a:ext cx="918751" cy="635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03F496-2531-4353-804D-EC665EFF73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037" y="4153431"/>
            <a:ext cx="1081281" cy="4052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248AB-9551-4F1C-BE82-1E756E59AB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26518">
            <a:off x="1883121" y="3516338"/>
            <a:ext cx="860620" cy="661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AF5650-380B-49A6-B940-945AA7BFE8D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8776" y="3145508"/>
            <a:ext cx="1823053" cy="1557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D5CA2F-BFA3-4D56-9EB2-44E6116C396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4594" y="3079204"/>
            <a:ext cx="1802389" cy="15200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C69C76-1B3B-4C06-B4DE-ABA05C9C8FA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0900" y="3252593"/>
            <a:ext cx="1802395" cy="149715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AC2DB6C-0860-431E-9FBF-055366385EB0}"/>
              </a:ext>
            </a:extLst>
          </p:cNvPr>
          <p:cNvSpPr txBox="1">
            <a:spLocks/>
          </p:cNvSpPr>
          <p:nvPr/>
        </p:nvSpPr>
        <p:spPr>
          <a:xfrm>
            <a:off x="4788653" y="2772858"/>
            <a:ext cx="1914270" cy="307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600" u="sng" dirty="0"/>
              <a:t>Lost Identity</a:t>
            </a:r>
            <a:endParaRPr lang="en-US" sz="1600" u="sng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C2B4052-03EA-499D-9726-807AC7A86C51}"/>
              </a:ext>
            </a:extLst>
          </p:cNvPr>
          <p:cNvSpPr txBox="1">
            <a:spLocks/>
          </p:cNvSpPr>
          <p:nvPr/>
        </p:nvSpPr>
        <p:spPr>
          <a:xfrm>
            <a:off x="7369160" y="2772858"/>
            <a:ext cx="1914270" cy="307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600" u="sng" dirty="0" err="1"/>
              <a:t>Unemployment</a:t>
            </a:r>
            <a:endParaRPr lang="en-US" sz="1600" u="sng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ED7C6D3-BB91-4279-B37E-7426729361BD}"/>
              </a:ext>
            </a:extLst>
          </p:cNvPr>
          <p:cNvSpPr txBox="1">
            <a:spLocks/>
          </p:cNvSpPr>
          <p:nvPr/>
        </p:nvSpPr>
        <p:spPr>
          <a:xfrm>
            <a:off x="9846335" y="2753248"/>
            <a:ext cx="1802395" cy="307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600" u="sng" dirty="0" err="1"/>
              <a:t>Theft</a:t>
            </a:r>
            <a:endParaRPr lang="en-US" sz="1600" u="sng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CD1C5B1-3711-4817-869D-C69788F00EDD}"/>
              </a:ext>
            </a:extLst>
          </p:cNvPr>
          <p:cNvSpPr txBox="1">
            <a:spLocks/>
          </p:cNvSpPr>
          <p:nvPr/>
        </p:nvSpPr>
        <p:spPr>
          <a:xfrm>
            <a:off x="4825206" y="3736761"/>
            <a:ext cx="618927" cy="6480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000" dirty="0">
                <a:latin typeface="+mn-lt"/>
              </a:rPr>
              <a:t>?</a:t>
            </a:r>
            <a:endParaRPr lang="en-US" sz="4000" dirty="0">
              <a:latin typeface="+mn-l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50B64E9-BADC-4F51-952B-7B8B7097BAF1}"/>
              </a:ext>
            </a:extLst>
          </p:cNvPr>
          <p:cNvSpPr txBox="1">
            <a:spLocks/>
          </p:cNvSpPr>
          <p:nvPr/>
        </p:nvSpPr>
        <p:spPr>
          <a:xfrm>
            <a:off x="6191815" y="3225700"/>
            <a:ext cx="609495" cy="60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6000" dirty="0">
                <a:latin typeface="+mn-lt"/>
              </a:rPr>
              <a:t>?</a:t>
            </a:r>
            <a:endParaRPr lang="en-US" sz="6000" dirty="0"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3753C7F-DBC0-4771-A9B2-7305C0F7CC4A}"/>
              </a:ext>
            </a:extLst>
          </p:cNvPr>
          <p:cNvSpPr txBox="1">
            <a:spLocks/>
          </p:cNvSpPr>
          <p:nvPr/>
        </p:nvSpPr>
        <p:spPr>
          <a:xfrm>
            <a:off x="6191815" y="4196523"/>
            <a:ext cx="902942" cy="6480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000" dirty="0">
                <a:latin typeface="+mn-lt"/>
              </a:rPr>
              <a:t>??</a:t>
            </a:r>
            <a:endParaRPr lang="en-US" sz="4000" dirty="0">
              <a:latin typeface="+mn-l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3084F1-41A8-4773-A49A-AEB4EAA330C8}"/>
              </a:ext>
            </a:extLst>
          </p:cNvPr>
          <p:cNvCxnSpPr>
            <a:cxnSpLocks/>
          </p:cNvCxnSpPr>
          <p:nvPr/>
        </p:nvCxnSpPr>
        <p:spPr>
          <a:xfrm>
            <a:off x="7514233" y="3208034"/>
            <a:ext cx="1657073" cy="1658052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7E6A288-A61D-4FF6-9186-E1405C811298}"/>
              </a:ext>
            </a:extLst>
          </p:cNvPr>
          <p:cNvCxnSpPr>
            <a:cxnSpLocks/>
          </p:cNvCxnSpPr>
          <p:nvPr/>
        </p:nvCxnSpPr>
        <p:spPr>
          <a:xfrm flipH="1">
            <a:off x="7369160" y="3269209"/>
            <a:ext cx="1711942" cy="157148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E0E9A009-E54E-46EA-9B71-2BECDF662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Problem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4F7126-BAED-4753-8665-5D2917E0C2E7}"/>
              </a:ext>
            </a:extLst>
          </p:cNvPr>
          <p:cNvCxnSpPr/>
          <p:nvPr/>
        </p:nvCxnSpPr>
        <p:spPr>
          <a:xfrm>
            <a:off x="3235568" y="4091665"/>
            <a:ext cx="105075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3B54AB62-EFF3-4A31-B6EF-B4BAE71D6657}"/>
              </a:ext>
            </a:extLst>
          </p:cNvPr>
          <p:cNvSpPr txBox="1">
            <a:spLocks/>
          </p:cNvSpPr>
          <p:nvPr/>
        </p:nvSpPr>
        <p:spPr>
          <a:xfrm>
            <a:off x="900044" y="2692768"/>
            <a:ext cx="2291229" cy="367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600" u="sng" dirty="0" err="1"/>
              <a:t>Improvised</a:t>
            </a:r>
            <a:r>
              <a:rPr lang="nl-NL" sz="1600" u="sng" dirty="0"/>
              <a:t> </a:t>
            </a:r>
            <a:r>
              <a:rPr lang="nl-NL" sz="1600" u="sng" dirty="0" err="1"/>
              <a:t>Conditions</a:t>
            </a:r>
            <a:endParaRPr lang="en-US" sz="1600" u="sng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00355F6-51E8-45C8-AD26-1E07DDEE302F}"/>
              </a:ext>
            </a:extLst>
          </p:cNvPr>
          <p:cNvSpPr txBox="1">
            <a:spLocks/>
          </p:cNvSpPr>
          <p:nvPr/>
        </p:nvSpPr>
        <p:spPr>
          <a:xfrm>
            <a:off x="967022" y="2977596"/>
            <a:ext cx="10076799" cy="1282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Reinstate initial conditions by a Bazaar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B52F531-A8AE-4DE0-B913-B0F5ECCB7EF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5618" y="3007115"/>
            <a:ext cx="1425826" cy="1189408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94ADC554-58B5-4730-825A-3EC5683C56DF}"/>
              </a:ext>
            </a:extLst>
          </p:cNvPr>
          <p:cNvSpPr txBox="1">
            <a:spLocks/>
          </p:cNvSpPr>
          <p:nvPr/>
        </p:nvSpPr>
        <p:spPr>
          <a:xfrm>
            <a:off x="830459" y="3529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/>
              <a:t>G</a:t>
            </a:r>
            <a:r>
              <a:rPr lang="en-US" b="1" dirty="0" err="1"/>
              <a:t>oal</a:t>
            </a:r>
            <a:endParaRPr lang="en-US" b="1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7412A2-86F2-41B6-81A8-106021E91AC9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60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4" grpId="0"/>
      <p:bldP spid="15" grpId="0"/>
      <p:bldP spid="16" grpId="0"/>
      <p:bldP spid="17" grpId="0"/>
      <p:bldP spid="20" grpId="0"/>
      <p:bldP spid="25" grpId="0"/>
      <p:bldP spid="26" grpId="0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C07FB-0778-41A3-A785-C28197E50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Forward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CFBD8-6B69-4FCA-8262-4ADBB3268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34692"/>
          </a:xfrm>
        </p:spPr>
        <p:txBody>
          <a:bodyPr/>
          <a:lstStyle/>
          <a:p>
            <a:r>
              <a:rPr lang="en-US" dirty="0"/>
              <a:t>Making 2D layout process computational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A03AFF7-374E-4538-86A0-BCE39E88B1EC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5A24464-6C38-465A-B5AD-F52DE380CC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600" y="2358195"/>
            <a:ext cx="8287540" cy="387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52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C07FB-0778-41A3-A785-C28197E50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Forward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CFBD8-6B69-4FCA-8262-4ADBB3268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form finding </a:t>
            </a:r>
          </a:p>
          <a:p>
            <a:endParaRPr lang="en-US" dirty="0"/>
          </a:p>
          <a:p>
            <a:r>
              <a:rPr lang="en-US" dirty="0"/>
              <a:t>Structural analyses</a:t>
            </a:r>
          </a:p>
          <a:p>
            <a:endParaRPr lang="en-US" dirty="0"/>
          </a:p>
          <a:p>
            <a:r>
              <a:rPr lang="en-US" dirty="0"/>
              <a:t>How to construct </a:t>
            </a:r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A03AFF7-374E-4538-86A0-BCE39E88B1EC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51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F17AC7-C18A-49CA-A0CF-E0355254D0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489483-48A8-42AB-84D6-FD54DEF61F16}"/>
              </a:ext>
            </a:extLst>
          </p:cNvPr>
          <p:cNvSpPr txBox="1"/>
          <p:nvPr/>
        </p:nvSpPr>
        <p:spPr>
          <a:xfrm>
            <a:off x="3727048" y="5617186"/>
            <a:ext cx="65165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592540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58782-B0A5-4339-AA14-08616B07D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140B1-0473-4FDE-9360-EE84667E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18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8731-978B-4BED-B095-0AA3D13E6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Rules Bubble Diagram/ Plan: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B1DC9-AF72-4476-ABF2-A5502FF0D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7793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/>
              <a:t>-Food shops and Merchandise stores should be placed in the walkway street Community shops should be placed around the junction -or square </a:t>
            </a:r>
            <a:br>
              <a:rPr lang="en-US" sz="1500" dirty="0"/>
            </a:br>
            <a:r>
              <a:rPr lang="en-US" sz="1500" dirty="0"/>
              <a:t>-Workshops should be placed into a square </a:t>
            </a:r>
            <a:br>
              <a:rPr lang="en-US" sz="1500" dirty="0"/>
            </a:br>
            <a:r>
              <a:rPr lang="en-US" sz="1500" dirty="0"/>
              <a:t>-Shops which produce a lot of noise should not be next to shops that don’t generate a lot of noise </a:t>
            </a:r>
            <a:br>
              <a:rPr lang="en-US" sz="1500" dirty="0"/>
            </a:br>
            <a:r>
              <a:rPr lang="en-US" sz="1500" dirty="0"/>
              <a:t>-Shops which produce a lot of noise should not be next to community shops </a:t>
            </a:r>
            <a:br>
              <a:rPr lang="en-US" sz="1500" dirty="0"/>
            </a:br>
            <a:r>
              <a:rPr lang="en-US" sz="1500" dirty="0"/>
              <a:t>-Every spot in the bazaar should be visible from a house (bazaar can stay open 24/7)</a:t>
            </a:r>
            <a:br>
              <a:rPr lang="en-US" sz="1500" dirty="0"/>
            </a:br>
            <a:r>
              <a:rPr lang="en-US" sz="1500" dirty="0"/>
              <a:t>-If a new shop owner would like a house, there should be space for it</a:t>
            </a:r>
            <a:br>
              <a:rPr lang="en-US" sz="1500" dirty="0"/>
            </a:br>
            <a:r>
              <a:rPr lang="en-US" sz="1500" dirty="0"/>
              <a:t>-When the streets have a minimum width of 24m a second street is created </a:t>
            </a:r>
            <a:br>
              <a:rPr lang="en-US" sz="1500" dirty="0"/>
            </a:br>
            <a:r>
              <a:rPr lang="en-US" sz="1500" dirty="0"/>
              <a:t>-The -seating’s should be connected to – and facing a street, junction or square</a:t>
            </a:r>
            <a:br>
              <a:rPr lang="en-US" sz="1500" dirty="0"/>
            </a:br>
            <a:r>
              <a:rPr lang="en-US" sz="1500" dirty="0"/>
              <a:t>-A Community area should have public seating to rest and communicate </a:t>
            </a:r>
            <a:br>
              <a:rPr lang="en-US" sz="1500" dirty="0"/>
            </a:br>
            <a:r>
              <a:rPr lang="en-US" sz="1500" dirty="0"/>
              <a:t>-</a:t>
            </a:r>
            <a:r>
              <a:rPr lang="en-US" sz="1500" dirty="0" err="1"/>
              <a:t>Seatings</a:t>
            </a:r>
            <a:r>
              <a:rPr lang="en-US" sz="1500" dirty="0"/>
              <a:t> should be designed for temporary seating (no sleeping place)</a:t>
            </a:r>
            <a:br>
              <a:rPr lang="en-US" sz="1500" dirty="0"/>
            </a:br>
            <a:r>
              <a:rPr lang="en-US" sz="1500" dirty="0"/>
              <a:t>-A walkway street is 2.4m in width </a:t>
            </a:r>
            <a:br>
              <a:rPr lang="en-US" sz="1500" dirty="0"/>
            </a:br>
            <a:r>
              <a:rPr lang="en-US" sz="1500" dirty="0"/>
              <a:t>-A walkway street is connected to the walkway junction and/or walkway square </a:t>
            </a:r>
            <a:br>
              <a:rPr lang="en-US" sz="1500" dirty="0"/>
            </a:br>
            <a:r>
              <a:rPr lang="en-US" sz="1500" dirty="0"/>
              <a:t>-A shop owner should take care of the walkway in front of his street </a:t>
            </a:r>
            <a:br>
              <a:rPr lang="en-US" sz="1500" dirty="0"/>
            </a:br>
            <a:r>
              <a:rPr lang="en-US" sz="1500" dirty="0"/>
              <a:t>-Similar functions should be clustered together </a:t>
            </a:r>
            <a:br>
              <a:rPr lang="en-US" sz="1500" dirty="0"/>
            </a:br>
            <a:r>
              <a:rPr lang="en-US" sz="1500" dirty="0"/>
              <a:t>-The -Exhibition space should be connected to – and facing a street, junction or square</a:t>
            </a:r>
            <a:br>
              <a:rPr lang="en-US" sz="1500" dirty="0"/>
            </a:br>
            <a:r>
              <a:rPr lang="en-US" sz="1500" dirty="0"/>
              <a:t>-Every shop in the street should have a backstreet </a:t>
            </a:r>
            <a:br>
              <a:rPr lang="en-US" sz="1500" dirty="0"/>
            </a:br>
            <a:r>
              <a:rPr lang="en-US" sz="1500" dirty="0"/>
              <a:t>-A backstreet should have a width of 1.2m</a:t>
            </a:r>
            <a:br>
              <a:rPr lang="en-US" sz="1500" dirty="0"/>
            </a:br>
            <a:r>
              <a:rPr lang="en-US" sz="1500" dirty="0"/>
              <a:t>-The street (12m width) includes the walkway, exhibition spaces, shops and backstreets</a:t>
            </a:r>
            <a:br>
              <a:rPr lang="en-US" sz="1500" dirty="0"/>
            </a:br>
            <a:r>
              <a:rPr lang="en-US" sz="1500" dirty="0"/>
              <a:t>-In the square are seating’s for community shops nearby, workshops and community stores don’t have their own </a:t>
            </a:r>
            <a:r>
              <a:rPr lang="en-US" sz="1500" dirty="0" err="1"/>
              <a:t>seatings</a:t>
            </a:r>
            <a:br>
              <a:rPr lang="en-US" sz="1500" dirty="0"/>
            </a:br>
            <a:r>
              <a:rPr lang="en-US" sz="1500" dirty="0"/>
              <a:t>-A square should not be in a main street.</a:t>
            </a:r>
            <a:br>
              <a:rPr lang="en-US" sz="1500" dirty="0"/>
            </a:br>
            <a:r>
              <a:rPr lang="en-US" sz="1500" dirty="0"/>
              <a:t>-Functions that produce pollution (dust, air pollution) should preferably not be connected to consumables.</a:t>
            </a:r>
          </a:p>
        </p:txBody>
      </p:sp>
    </p:spTree>
    <p:extLst>
      <p:ext uri="{BB962C8B-B14F-4D97-AF65-F5344CB8AC3E}">
        <p14:creationId xmlns:p14="http://schemas.microsoft.com/office/powerpoint/2010/main" val="2041074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016840-45A0-47EB-94E5-EEC276C2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VS not Digging in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C9A29E-D247-47E6-BC58-43DE12360C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7700" y="1379855"/>
            <a:ext cx="9004300" cy="494473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421DE35-B7A2-4D1C-8C96-54A84C8CB482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90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016840-45A0-47EB-94E5-EEC276C2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1.5m VS 3m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421DE35-B7A2-4D1C-8C96-54A84C8CB482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3E9A9A9-26E8-4A1A-BFA3-06832389C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7440" y="257810"/>
            <a:ext cx="71120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05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016840-45A0-47EB-94E5-EEC276C2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Backstreet VS No Backstreet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421DE35-B7A2-4D1C-8C96-54A84C8CB482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110A911-09C3-4CD3-8255-600073871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300" y="1330960"/>
            <a:ext cx="70358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5DA23A8-E4E7-4D45-9DCA-60C80BDEDE37}"/>
              </a:ext>
            </a:extLst>
          </p:cNvPr>
          <p:cNvSpPr txBox="1">
            <a:spLocks/>
          </p:cNvSpPr>
          <p:nvPr/>
        </p:nvSpPr>
        <p:spPr>
          <a:xfrm rot="16200000">
            <a:off x="-2028361" y="2792259"/>
            <a:ext cx="60998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Betweenness Flowchart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4F922D-CADC-4C86-AADA-F912EC4192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17141" y="-2255520"/>
            <a:ext cx="969619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10EAD7-3A75-4900-B66C-24762B73EE8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7141" y="-2105520"/>
            <a:ext cx="9696198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670E84-DE94-4CA5-94FC-946A437ED3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17141" y="-1955520"/>
            <a:ext cx="9696198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2E91AC-4222-488C-B758-3A4807B14E9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7141" y="-1805520"/>
            <a:ext cx="9696198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C4512F-7A0A-441D-A4B3-EA9581072F0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5879" y="353033"/>
            <a:ext cx="10507337" cy="634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03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5DA23A8-E4E7-4D45-9DCA-60C80BDEDE37}"/>
              </a:ext>
            </a:extLst>
          </p:cNvPr>
          <p:cNvSpPr txBox="1">
            <a:spLocks/>
          </p:cNvSpPr>
          <p:nvPr/>
        </p:nvSpPr>
        <p:spPr>
          <a:xfrm rot="16200000">
            <a:off x="-2028361" y="2792259"/>
            <a:ext cx="60998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Urban Flowchart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2E91AC-4222-488C-B758-3A4807B14E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9720" y="1750011"/>
            <a:ext cx="10263496" cy="489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93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C25B7-6EB0-4E4A-A7AF-89DCFBC8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3078" name="Picture 6" descr="Picture">
            <a:extLst>
              <a:ext uri="{FF2B5EF4-FFF2-40B4-BE49-F238E27FC236}">
                <a16:creationId xmlns:a16="http://schemas.microsoft.com/office/drawing/2014/main" id="{7DF49321-0BAE-4CF2-A35A-FEC296A00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98472" y="0"/>
            <a:ext cx="35169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37189D2-589A-4E03-A7BF-B152B6965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9950" y="0"/>
            <a:ext cx="3516926" cy="6858000"/>
          </a:xfrm>
        </p:spPr>
      </p:pic>
      <p:pic>
        <p:nvPicPr>
          <p:cNvPr id="1026" name="Picture 2" descr="https://lh6.googleusercontent.com/TJv8WzY2TFy-AWTKz48oXizk1oaHHxRzWNI0pLlAnET7MU9LdqzpQZGrfC6NjqvzDXDC38W4cEHRivGEa1csyDNYtSGMjcIFgJrjwoAMd0o1Un00VR2xyOnWj0_eQlhZWuZZ8ANj">
            <a:extLst>
              <a:ext uri="{FF2B5EF4-FFF2-40B4-BE49-F238E27FC236}">
                <a16:creationId xmlns:a16="http://schemas.microsoft.com/office/drawing/2014/main" id="{A28B2850-66B8-48AD-9D48-F9AAA403F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1428" y="0"/>
            <a:ext cx="35169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725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5DA23A8-E4E7-4D45-9DCA-60C80BDEDE37}"/>
              </a:ext>
            </a:extLst>
          </p:cNvPr>
          <p:cNvSpPr txBox="1">
            <a:spLocks/>
          </p:cNvSpPr>
          <p:nvPr/>
        </p:nvSpPr>
        <p:spPr>
          <a:xfrm rot="16200000">
            <a:off x="-2028361" y="2792259"/>
            <a:ext cx="60998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Space Syntax Flowchart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670E84-DE94-4CA5-94FC-946A437E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7864" y="1492239"/>
            <a:ext cx="10598556" cy="496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36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4F922D-CADC-4C86-AADA-F912EC4192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6541" y="26040"/>
            <a:ext cx="9696198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5DA23A8-E4E7-4D45-9DCA-60C80BDEDE37}"/>
              </a:ext>
            </a:extLst>
          </p:cNvPr>
          <p:cNvSpPr txBox="1">
            <a:spLocks/>
          </p:cNvSpPr>
          <p:nvPr/>
        </p:nvSpPr>
        <p:spPr>
          <a:xfrm rot="16200000">
            <a:off x="-2028361" y="2792259"/>
            <a:ext cx="60998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Form Finding Flowchart</a:t>
            </a:r>
          </a:p>
        </p:txBody>
      </p:sp>
    </p:spTree>
    <p:extLst>
      <p:ext uri="{BB962C8B-B14F-4D97-AF65-F5344CB8AC3E}">
        <p14:creationId xmlns:p14="http://schemas.microsoft.com/office/powerpoint/2010/main" val="3856959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BC7466-F9A5-4301-89E6-032569A2A4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4670" y="1234440"/>
            <a:ext cx="9699130" cy="46482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0D0FC4F-63E3-46F2-A936-31CC1FF93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3D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371764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D5ADE8EA-5E4D-4CAA-A8A9-556030A28B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9795" y="1082040"/>
            <a:ext cx="10088880" cy="48006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F99DDBF-BEFD-4211-A8AB-941AFBCCC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3D configuration</a:t>
            </a:r>
          </a:p>
        </p:txBody>
      </p:sp>
    </p:spTree>
    <p:extLst>
      <p:ext uri="{BB962C8B-B14F-4D97-AF65-F5344CB8AC3E}">
        <p14:creationId xmlns:p14="http://schemas.microsoft.com/office/powerpoint/2010/main" val="4230280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2DDF-E761-4818-93F2-DA1DA93A2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C906F4-9C4A-42D2-9709-D50FE9B71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52552"/>
            <a:ext cx="12192000" cy="4863607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EBF5F3-41DA-4D2D-9F78-224774B0D048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7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2DDF-E761-4818-93F2-DA1DA93A2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C906F4-9C4A-42D2-9709-D50FE9B71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6943"/>
          <a:stretch/>
        </p:blipFill>
        <p:spPr>
          <a:xfrm>
            <a:off x="0" y="1552552"/>
            <a:ext cx="12192000" cy="4863607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EBF5F3-41DA-4D2D-9F78-224774B0D048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604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42A35-C25E-47C7-A0AC-A30328E3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vs Computational Method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EEFA40-6F30-489F-8DD8-120A39A9A93A}"/>
              </a:ext>
            </a:extLst>
          </p:cNvPr>
          <p:cNvSpPr txBox="1"/>
          <p:nvPr/>
        </p:nvSpPr>
        <p:spPr>
          <a:xfrm>
            <a:off x="1008185" y="2028092"/>
            <a:ext cx="49823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For all Refugee Camps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Creating a manual 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Input from camp and user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737B35-CB7D-4949-882A-03EF06577ABD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0837F862-F51B-4E61-836C-DB6C1DE57D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7552" y="1238424"/>
            <a:ext cx="6556248" cy="50644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EF0428-6DD2-4D63-93CF-DBF1040411B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7552" y="1238424"/>
            <a:ext cx="6556248" cy="50644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E7A79D-2775-4EB1-A651-F41BD6F5D3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7552" y="1238424"/>
            <a:ext cx="6556248" cy="50644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BC92AC-B938-4709-A36F-0FACDA08A95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7552" y="1238424"/>
            <a:ext cx="6556248" cy="5064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75C855-761B-4A64-B662-878AAA5964D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7552" y="1238424"/>
            <a:ext cx="6556248" cy="5064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D08781-4603-41DC-95BF-4F3BB60C6B7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7552" y="1238424"/>
            <a:ext cx="6556248" cy="5064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131B2E-3729-4947-B281-3917DB79803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7552" y="1238424"/>
            <a:ext cx="6556248" cy="506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6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CCB6-950D-4EF1-9B4E-3B3C6ACCB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Method 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8ADAF2-6031-4A35-9329-A6BB3D7C7CF6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5.googleusercontent.com/meX6yPgkZ9DYAXiZcHDHcbUtz0PYgoGY3W7AiXNr-Sbkgyuo9hPecMH8br1CP-XrLcLAaMywavr0Cuw2aI26ctIqYDPiagGrmaSYZ0lH3wdTitMr43rqE7bY39Ji-_mS0JIaG6ANkt8">
            <a:extLst>
              <a:ext uri="{FF2B5EF4-FFF2-40B4-BE49-F238E27FC236}">
                <a16:creationId xmlns:a16="http://schemas.microsoft.com/office/drawing/2014/main" id="{80E9988D-428E-41BD-B6F0-332E4452A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0279" y="20370"/>
            <a:ext cx="4865198" cy="629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2B187-98BA-4F13-8E55-D11989267FCA}"/>
              </a:ext>
            </a:extLst>
          </p:cNvPr>
          <p:cNvSpPr txBox="1"/>
          <p:nvPr/>
        </p:nvSpPr>
        <p:spPr>
          <a:xfrm>
            <a:off x="1008185" y="2028092"/>
            <a:ext cx="49823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Define a Node 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Location of the Function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Building a Bazaar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8597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67BA-4808-4F81-B2EE-47C8709B6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– General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F9A598-B770-425F-A2AC-E99CC912CD7E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1701531-5D3A-48BE-91C6-CFA910E24C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" y="1268441"/>
            <a:ext cx="7036504" cy="504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09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67BA-4808-4F81-B2EE-47C8709B6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– Configuring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F9A598-B770-425F-A2AC-E99CC912CD7E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178D92A-96BE-4E4B-9BB6-B7661795F9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40" y="1268442"/>
            <a:ext cx="11414760" cy="45909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C85916-C4FF-439F-AD64-A75A039C0153}"/>
              </a:ext>
            </a:extLst>
          </p:cNvPr>
          <p:cNvSpPr/>
          <p:nvPr/>
        </p:nvSpPr>
        <p:spPr>
          <a:xfrm>
            <a:off x="2245360" y="5725441"/>
            <a:ext cx="1940560" cy="439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86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7050-5AE1-46D0-8C61-976F7BB8C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starting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98A73-0353-4002-B430-89B92175D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97933"/>
          </a:xfrm>
        </p:spPr>
        <p:txBody>
          <a:bodyPr>
            <a:normAutofit/>
          </a:bodyPr>
          <a:lstStyle/>
          <a:p>
            <a:r>
              <a:rPr lang="en-US" sz="2400" dirty="0"/>
              <a:t>‘’In graph theory, betweenness centrality is a measure of centrality in a graph based on shortest paths.’’</a:t>
            </a:r>
          </a:p>
          <a:p>
            <a:endParaRPr lang="en-US" sz="2400" dirty="0"/>
          </a:p>
          <a:p>
            <a:r>
              <a:rPr lang="en-US" sz="2400" dirty="0"/>
              <a:t>Social Security </a:t>
            </a:r>
          </a:p>
          <a:p>
            <a:r>
              <a:rPr lang="en-US" sz="2400" dirty="0"/>
              <a:t>High crime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D0377-9390-4231-A9C9-8585FDB3BD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6967" y="2528875"/>
            <a:ext cx="3560299" cy="35602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E847B7-FA14-4037-8EF1-899ED9F2098A}"/>
              </a:ext>
            </a:extLst>
          </p:cNvPr>
          <p:cNvCxnSpPr/>
          <p:nvPr/>
        </p:nvCxnSpPr>
        <p:spPr>
          <a:xfrm>
            <a:off x="0" y="6471139"/>
            <a:ext cx="12192000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631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405</Words>
  <Application>Microsoft Office PowerPoint</Application>
  <PresentationFormat>Widescreen</PresentationFormat>
  <Paragraphs>129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Bazaar - Camp Zataari</vt:lpstr>
      <vt:lpstr>Problem</vt:lpstr>
      <vt:lpstr>Problem</vt:lpstr>
      <vt:lpstr>PowerPoint Presentation</vt:lpstr>
      <vt:lpstr>Building vs Computational Method </vt:lpstr>
      <vt:lpstr>Method </vt:lpstr>
      <vt:lpstr>Flowchart – General </vt:lpstr>
      <vt:lpstr>Flowchart – Configuring </vt:lpstr>
      <vt:lpstr>Finding the starting node</vt:lpstr>
      <vt:lpstr>Betweenness Centrality</vt:lpstr>
      <vt:lpstr>Method </vt:lpstr>
      <vt:lpstr>Flowchart – Forming </vt:lpstr>
      <vt:lpstr>Programme of Requirment</vt:lpstr>
      <vt:lpstr>Programme of Requirment</vt:lpstr>
      <vt:lpstr>Method - Manual </vt:lpstr>
      <vt:lpstr>REL Chart</vt:lpstr>
      <vt:lpstr>Method – Manual (Example)</vt:lpstr>
      <vt:lpstr>Method – Manual (Example)</vt:lpstr>
      <vt:lpstr>Method - Computational </vt:lpstr>
      <vt:lpstr>Method - Computational </vt:lpstr>
      <vt:lpstr>Method - Computational </vt:lpstr>
      <vt:lpstr>3D configuration</vt:lpstr>
      <vt:lpstr>PowerPoint Presentation</vt:lpstr>
      <vt:lpstr>Type of Bazaar</vt:lpstr>
      <vt:lpstr>Tessellation/ Relaxation</vt:lpstr>
      <vt:lpstr>Tessellation/ Relaxation – First found Problems</vt:lpstr>
      <vt:lpstr>Pseudocode</vt:lpstr>
      <vt:lpstr>Pseudocode</vt:lpstr>
      <vt:lpstr>Pseudocode</vt:lpstr>
      <vt:lpstr>Plan Forward </vt:lpstr>
      <vt:lpstr>Plan Forward </vt:lpstr>
      <vt:lpstr>PowerPoint Presentation</vt:lpstr>
      <vt:lpstr>PowerPoint Presentation</vt:lpstr>
      <vt:lpstr>Rules Bubble Diagram/ Plan:</vt:lpstr>
      <vt:lpstr>Digging VS not Digging in</vt:lpstr>
      <vt:lpstr>1.5m VS 3m</vt:lpstr>
      <vt:lpstr>Backstreet VS No Backstreet </vt:lpstr>
      <vt:lpstr>PowerPoint Presentation</vt:lpstr>
      <vt:lpstr>PowerPoint Presentation</vt:lpstr>
      <vt:lpstr>PowerPoint Presentation</vt:lpstr>
      <vt:lpstr>PowerPoint Presentation</vt:lpstr>
      <vt:lpstr>3D configuration</vt:lpstr>
      <vt:lpstr>3D configuration</vt:lpstr>
      <vt:lpstr>Pseudocode</vt:lpstr>
      <vt:lpstr>Pseudocode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Bazaar - Camp Zataari</dc:title>
  <dc:creator>Deirdre van Gameren</dc:creator>
  <cp:lastModifiedBy>Angela Smit</cp:lastModifiedBy>
  <cp:revision>67</cp:revision>
  <dcterms:created xsi:type="dcterms:W3CDTF">2019-09-30T10:00:24Z</dcterms:created>
  <dcterms:modified xsi:type="dcterms:W3CDTF">2019-10-03T11:20:27Z</dcterms:modified>
</cp:coreProperties>
</file>